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76" r:id="rId3"/>
    <p:sldId id="281" r:id="rId4"/>
    <p:sldId id="282" r:id="rId5"/>
    <p:sldId id="283" r:id="rId6"/>
    <p:sldId id="289" r:id="rId7"/>
    <p:sldId id="284" r:id="rId8"/>
    <p:sldId id="285" r:id="rId9"/>
    <p:sldId id="286" r:id="rId10"/>
    <p:sldId id="287" r:id="rId11"/>
    <p:sldId id="290" r:id="rId12"/>
    <p:sldId id="291" r:id="rId13"/>
    <p:sldId id="288" r:id="rId14"/>
    <p:sldId id="275" r:id="rId15"/>
    <p:sldId id="278" r:id="rId16"/>
  </p:sldIdLst>
  <p:sldSz cx="9144000" cy="5715000" type="screen16x10"/>
  <p:notesSz cx="6858000" cy="9144000"/>
  <p:defaultTextStyle>
    <a:defPPr>
      <a:defRPr lang="en-US"/>
    </a:defPPr>
    <a:lvl1pPr marL="0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6014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2027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8041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4054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30068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6082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2095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8109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" userDrawn="1">
          <p15:clr>
            <a:srgbClr val="A4A3A4"/>
          </p15:clr>
        </p15:guide>
        <p15:guide id="2" pos="187" userDrawn="1">
          <p15:clr>
            <a:srgbClr val="A4A3A4"/>
          </p15:clr>
        </p15:guide>
        <p15:guide id="3" orient="horz" pos="439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A6A5A3"/>
    <a:srgbClr val="CADB2B"/>
    <a:srgbClr val="29AAE2"/>
    <a:srgbClr val="3A4C56"/>
    <a:srgbClr val="4D4F53"/>
    <a:srgbClr val="C1451F"/>
    <a:srgbClr val="CB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3" autoAdjust="0"/>
    <p:restoredTop sz="94444" autoAdjust="0"/>
  </p:normalViewPr>
  <p:slideViewPr>
    <p:cSldViewPr>
      <p:cViewPr>
        <p:scale>
          <a:sx n="141" d="100"/>
          <a:sy n="141" d="100"/>
        </p:scale>
        <p:origin x="-1500" y="240"/>
      </p:cViewPr>
      <p:guideLst>
        <p:guide orient="horz" pos="395"/>
        <p:guide orient="horz" pos="439"/>
        <p:guide pos="187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357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B5AD-4DA6-4728-A058-7CD94F7A9A02}" type="datetimeFigureOut">
              <a:rPr lang="en-AU" smtClean="0"/>
              <a:t>15/05/2018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E3E51-C439-445A-9F81-B2274ACCCE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6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E1F7-7F78-4C60-84C8-CA5A46332C98}" type="datetimeFigureOut">
              <a:rPr lang="en-AU" smtClean="0"/>
              <a:t>15/05/2018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E1099-2434-41EA-99CA-3398B8575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06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6014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2027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8041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4054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30068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6082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2095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8109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37776"/>
            <a:ext cx="3035829" cy="162420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5564" y="4537687"/>
            <a:ext cx="3456384" cy="3819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700" i="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6014" indent="0">
              <a:buNone/>
              <a:defRPr/>
            </a:lvl2pPr>
            <a:lvl3pPr marL="1132027" indent="0">
              <a:buNone/>
              <a:defRPr/>
            </a:lvl3pPr>
            <a:lvl4pPr marL="1698041" indent="0">
              <a:buNone/>
              <a:defRPr/>
            </a:lvl4pPr>
            <a:lvl5pPr marL="2264054" indent="0">
              <a:buNone/>
              <a:defRPr/>
            </a:lvl5pPr>
          </a:lstStyle>
          <a:p>
            <a:pPr lvl="0"/>
            <a:r>
              <a:rPr lang="en-US" dirty="0"/>
              <a:t>Presenters name/Size 14</a:t>
            </a:r>
            <a:endParaRPr lang="en-AU" dirty="0"/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35563" y="1477548"/>
            <a:ext cx="7776667" cy="234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title/text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68000" y="1171910"/>
            <a:ext cx="8208000" cy="12000"/>
          </a:xfrm>
          <a:prstGeom prst="rect">
            <a:avLst/>
          </a:prstGeom>
          <a:gradFill flip="none" rotWithShape="1">
            <a:gsLst>
              <a:gs pos="0">
                <a:srgbClr val="29AAE2"/>
              </a:gs>
              <a:gs pos="100000">
                <a:srgbClr val="CADB2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3" tIns="56601" rIns="113203" bIns="56601" rtlCol="0" anchor="ctr"/>
          <a:lstStyle/>
          <a:p>
            <a:pPr algn="ctr"/>
            <a:endParaRPr lang="en-A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6667" r="55290" b="82886"/>
          <a:stretch/>
        </p:blipFill>
        <p:spPr bwMode="auto">
          <a:xfrm>
            <a:off x="2" y="-47382"/>
            <a:ext cx="9143999" cy="1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332"/>
            <a:ext cx="1584176" cy="6022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3006"/>
            <a:ext cx="9144001" cy="4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9B88FC-19B7-334B-BF58-753AA9596B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06" y="4099789"/>
            <a:ext cx="1649225" cy="7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731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489689"/>
            <a:ext cx="8229600" cy="3368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3759" marR="0" indent="-353759" algn="l" defTabSz="11320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86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9772" indent="-353759">
              <a:spcAft>
                <a:spcPts val="1486"/>
              </a:spcAft>
              <a:buFont typeface="Arial" panose="020B0604020202020204" pitchFamily="34" charset="0"/>
              <a:buChar char="•"/>
              <a:defRPr sz="170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485786" indent="-353759">
              <a:buFont typeface="Arial" panose="020B0604020202020204" pitchFamily="34" charset="0"/>
              <a:buChar char="•"/>
              <a:defRPr sz="2200">
                <a:solidFill>
                  <a:srgbClr val="4D4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051799" indent="-353759">
              <a:buFont typeface="Arial" panose="020B0604020202020204" pitchFamily="34" charset="0"/>
              <a:buChar char="•"/>
              <a:defRPr sz="2200">
                <a:solidFill>
                  <a:srgbClr val="4D4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264054" indent="0">
              <a:buFont typeface="Arial" panose="020B0604020202020204" pitchFamily="34" charset="0"/>
              <a:buNone/>
              <a:defRPr sz="2200">
                <a:solidFill>
                  <a:srgbClr val="4D4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AU" dirty="0"/>
              <a:t>First level bullets should be sentence case, size 16pt</a:t>
            </a:r>
          </a:p>
          <a:p>
            <a:pPr lvl="1"/>
            <a:r>
              <a:rPr lang="en-AU" dirty="0"/>
              <a:t>Second level bullets are size 14pt</a:t>
            </a:r>
          </a:p>
          <a:p>
            <a:pPr marL="353759" marR="0" lvl="0" indent="-353759" algn="l" defTabSz="11320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8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Tahoma, left aligned, use b</a:t>
            </a:r>
            <a:r>
              <a:rPr lang="en-AU" dirty="0"/>
              <a:t>old when emphasizing words</a:t>
            </a:r>
          </a:p>
          <a:p>
            <a:pPr lvl="0"/>
            <a:r>
              <a:rPr lang="en-AU" dirty="0"/>
              <a:t>This content box can be used for text, charts, graphs, or images</a:t>
            </a:r>
          </a:p>
          <a:p>
            <a:pPr lvl="0"/>
            <a:r>
              <a:rPr lang="en-AU" dirty="0"/>
              <a:t>Edit or reduce content to fit the recommended font sizes</a:t>
            </a:r>
          </a:p>
          <a:p>
            <a:pPr marL="353759" marR="0" lvl="0" indent="-353759" algn="l" defTabSz="11320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8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356"/>
            <a:ext cx="7992888" cy="7206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601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27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8041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405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slide/Size 24</a:t>
            </a:r>
          </a:p>
        </p:txBody>
      </p:sp>
    </p:spTree>
    <p:extLst>
      <p:ext uri="{BB962C8B-B14F-4D97-AF65-F5344CB8AC3E}">
        <p14:creationId xmlns:p14="http://schemas.microsoft.com/office/powerpoint/2010/main" val="51060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34"/>
            <a:ext cx="8229600" cy="7206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601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27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8041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405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Introduction slide/Size 24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8" y="5398165"/>
            <a:ext cx="3427959" cy="18339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489689"/>
            <a:ext cx="8229600" cy="3368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3759" marR="0" indent="-353759" algn="l" defTabSz="11320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86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9772" indent="-353759">
              <a:spcAft>
                <a:spcPts val="1486"/>
              </a:spcAft>
              <a:buFont typeface="Arial" panose="020B0604020202020204" pitchFamily="34" charset="0"/>
              <a:buChar char="•"/>
              <a:defRPr sz="170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485786" indent="-353759">
              <a:buFont typeface="Arial" panose="020B0604020202020204" pitchFamily="34" charset="0"/>
              <a:buChar char="•"/>
              <a:defRPr sz="2200">
                <a:solidFill>
                  <a:srgbClr val="4D4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051799" indent="-353759">
              <a:buFont typeface="Arial" panose="020B0604020202020204" pitchFamily="34" charset="0"/>
              <a:buChar char="•"/>
              <a:defRPr sz="2200">
                <a:solidFill>
                  <a:srgbClr val="4D4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264054" indent="0">
              <a:buFont typeface="Arial" panose="020B0604020202020204" pitchFamily="34" charset="0"/>
              <a:buNone/>
              <a:defRPr sz="2200">
                <a:solidFill>
                  <a:srgbClr val="4D4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AU" dirty="0"/>
              <a:t>First level bullets should be sentence case, size 16pt</a:t>
            </a:r>
          </a:p>
          <a:p>
            <a:pPr lvl="1"/>
            <a:r>
              <a:rPr lang="en-AU" dirty="0"/>
              <a:t>Second level bullets are size 14pt</a:t>
            </a:r>
          </a:p>
          <a:p>
            <a:pPr marL="353759" marR="0" lvl="0" indent="-353759" algn="l" defTabSz="11320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8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Tahoma, left aligned, use b</a:t>
            </a:r>
            <a:r>
              <a:rPr lang="en-AU" dirty="0"/>
              <a:t>old when emphasizing words</a:t>
            </a:r>
          </a:p>
          <a:p>
            <a:pPr lvl="0"/>
            <a:r>
              <a:rPr lang="en-AU" dirty="0"/>
              <a:t>This content box can be used for text, charts, graphs, or images</a:t>
            </a:r>
          </a:p>
          <a:p>
            <a:pPr lvl="0"/>
            <a:r>
              <a:rPr lang="en-AU" dirty="0"/>
              <a:t>Edit or reduce content to fit the recommended font sizes</a:t>
            </a:r>
          </a:p>
          <a:p>
            <a:pPr marL="353759" marR="0" lvl="0" indent="-353759" algn="l" defTabSz="11320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8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3006"/>
            <a:ext cx="9144001" cy="4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2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34"/>
            <a:ext cx="8229600" cy="7206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601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27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8041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405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2 column slide/Size 24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8" y="5398165"/>
            <a:ext cx="3427959" cy="18339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57200" y="1361259"/>
            <a:ext cx="3744416" cy="3256437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>
                <a:sym typeface="Arial" charset="0"/>
              </a:rPr>
              <a:t>Body copy uses size 14 when using multiple columns</a:t>
            </a:r>
          </a:p>
          <a:p>
            <a:pPr>
              <a:defRPr/>
            </a:pPr>
            <a:r>
              <a:rPr lang="en-AU" dirty="0">
                <a:sym typeface="Arial" charset="0"/>
              </a:rPr>
              <a:t>Tahoma, left aligned, bold when emphasizing words</a:t>
            </a:r>
          </a:p>
          <a:p>
            <a:pPr>
              <a:defRPr/>
            </a:pPr>
            <a:endParaRPr lang="en-US" dirty="0">
              <a:sym typeface="Arial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942384" y="1361259"/>
            <a:ext cx="3744416" cy="3256437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>
                <a:sym typeface="Arial" charset="0"/>
              </a:rPr>
              <a:t>Body copy uses size 14 when using multiple columns</a:t>
            </a:r>
          </a:p>
          <a:p>
            <a:pPr>
              <a:defRPr/>
            </a:pPr>
            <a:r>
              <a:rPr lang="en-AU" dirty="0">
                <a:sym typeface="Arial" charset="0"/>
              </a:rPr>
              <a:t>Tahoma, left aligned, bold when emphasizing words</a:t>
            </a:r>
          </a:p>
          <a:p>
            <a:pPr>
              <a:defRPr/>
            </a:pPr>
            <a:endParaRPr lang="en-US" dirty="0">
              <a:sym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3006"/>
            <a:ext cx="9144001" cy="4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3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r="43641"/>
          <a:stretch/>
        </p:blipFill>
        <p:spPr>
          <a:xfrm>
            <a:off x="4668013" y="-4958"/>
            <a:ext cx="4481439" cy="524796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7797" y="1428408"/>
            <a:ext cx="3932420" cy="32003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3759" indent="-353759">
              <a:spcBef>
                <a:spcPts val="0"/>
              </a:spcBef>
              <a:spcAft>
                <a:spcPts val="1486"/>
              </a:spcAft>
              <a:buFont typeface="Arial" panose="020B0604020202020204" pitchFamily="34" charset="0"/>
              <a:buChar char="•"/>
              <a:defRPr sz="200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9772" indent="-353759">
              <a:spcBef>
                <a:spcPts val="0"/>
              </a:spcBef>
              <a:spcAft>
                <a:spcPts val="1486"/>
              </a:spcAft>
              <a:buFont typeface="Arial" panose="020B0604020202020204" pitchFamily="34" charset="0"/>
              <a:buChar char="•"/>
              <a:defRPr sz="1700">
                <a:solidFill>
                  <a:srgbClr val="3A4C56"/>
                </a:solidFill>
                <a:latin typeface="Tahoma" panose="020B0604030504040204" pitchFamily="34" charset="0"/>
              </a:defRPr>
            </a:lvl2pPr>
            <a:lvl3pPr marL="1132027" indent="0">
              <a:buNone/>
              <a:defRPr/>
            </a:lvl3pPr>
            <a:lvl4pPr marL="1698041" indent="0">
              <a:buNone/>
              <a:defRPr/>
            </a:lvl4pPr>
            <a:lvl5pPr marL="2264054" indent="0">
              <a:buNone/>
              <a:defRPr/>
            </a:lvl5pPr>
          </a:lstStyle>
          <a:p>
            <a:pPr lvl="0"/>
            <a:r>
              <a:rPr lang="en-AU" dirty="0"/>
              <a:t>Picture used as placeholder only</a:t>
            </a:r>
          </a:p>
          <a:p>
            <a:pPr lvl="0"/>
            <a:r>
              <a:rPr lang="en-AU" dirty="0"/>
              <a:t>Do not use this layout for illustrated diagrams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8144" y="501466"/>
            <a:ext cx="3922073" cy="7641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i="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601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27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8041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405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and photo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8" y="5398165"/>
            <a:ext cx="3427959" cy="1833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3006"/>
            <a:ext cx="9144001" cy="4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5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/>
          <p:cNvSpPr>
            <a:spLocks noGrp="1"/>
          </p:cNvSpPr>
          <p:nvPr>
            <p:ph type="tbl" sz="quarter" idx="11"/>
          </p:nvPr>
        </p:nvSpPr>
        <p:spPr>
          <a:xfrm>
            <a:off x="563690" y="1379846"/>
            <a:ext cx="8005233" cy="3439583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3A4C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5556" y="474435"/>
            <a:ext cx="8004755" cy="622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601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27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8041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4054" indent="0">
              <a:buNone/>
              <a:defRPr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Table layout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8" y="5398165"/>
            <a:ext cx="3427959" cy="1833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3006"/>
            <a:ext cx="9144001" cy="4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8" y="5314395"/>
            <a:ext cx="3427959" cy="1833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71" y="0"/>
            <a:ext cx="423982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473612"/>
            <a:ext cx="4860033" cy="120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65312"/>
            <a:ext cx="1799844" cy="68427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483411" y="2965312"/>
            <a:ext cx="0" cy="6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E32048-59E9-A549-B32B-EBC1BBB6F6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13485"/>
            <a:ext cx="2160240" cy="10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4742"/>
            <a:ext cx="9144000" cy="500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8" y="5398165"/>
            <a:ext cx="3427959" cy="183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1" y="121196"/>
            <a:ext cx="8892480" cy="50020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6667" r="55290" b="82886"/>
          <a:stretch/>
        </p:blipFill>
        <p:spPr bwMode="auto">
          <a:xfrm>
            <a:off x="2" y="-47382"/>
            <a:ext cx="9143999" cy="1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7D21-92EF-4D00-A5DA-77FA4705F289}" type="datetimeFigureOut">
              <a:rPr lang="en-AU" smtClean="0"/>
              <a:t>15/05/2018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88BB-89B4-421F-B478-6CC633D65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0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9" r:id="rId8"/>
  </p:sldLayoutIdLst>
  <p:txStyles>
    <p:titleStyle>
      <a:lvl1pPr algn="ctr" defTabSz="113202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510" indent="-424510" algn="l" defTabSz="1132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772" indent="-353759" algn="l" defTabSz="1132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5034" indent="-283007" algn="l" defTabSz="1132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48" indent="-283007" algn="l" defTabSz="1132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061" indent="-283007" algn="l" defTabSz="1132027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075" indent="-283007" algn="l" defTabSz="1132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088" indent="-283007" algn="l" defTabSz="1132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102" indent="-283007" algn="l" defTabSz="1132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11116" indent="-283007" algn="l" defTabSz="1132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014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027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041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054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068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082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2095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8109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 smtClean="0"/>
              <a:t>Dr Joanna Kidd</a:t>
            </a:r>
            <a:endParaRPr lang="en-AU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Getting started in a research degree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55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460851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4200" dirty="0">
                <a:solidFill>
                  <a:srgbClr val="0070C0"/>
                </a:solidFill>
              </a:rPr>
              <a:t>Once you have locked in a supervisor: </a:t>
            </a:r>
          </a:p>
          <a:p>
            <a:pPr>
              <a:lnSpc>
                <a:spcPct val="120000"/>
              </a:lnSpc>
            </a:pPr>
            <a:r>
              <a:rPr lang="en-AU" sz="3700" dirty="0"/>
              <a:t>Make an arrangement with your employer</a:t>
            </a:r>
          </a:p>
          <a:p>
            <a:pPr lvl="1">
              <a:lnSpc>
                <a:spcPct val="120000"/>
              </a:lnSpc>
            </a:pPr>
            <a:r>
              <a:rPr lang="en-AU" sz="3100" dirty="0"/>
              <a:t>Can parts of the project be done in work hours? Alter work hours?</a:t>
            </a:r>
          </a:p>
          <a:p>
            <a:pPr lvl="1">
              <a:lnSpc>
                <a:spcPct val="120000"/>
              </a:lnSpc>
            </a:pPr>
            <a:r>
              <a:rPr lang="en-AU" sz="3100" dirty="0"/>
              <a:t>Can you invite patients from your workplace to be part of the study?</a:t>
            </a:r>
          </a:p>
          <a:p>
            <a:pPr>
              <a:lnSpc>
                <a:spcPct val="120000"/>
              </a:lnSpc>
            </a:pPr>
            <a:r>
              <a:rPr lang="en-AU" sz="3700" dirty="0"/>
              <a:t>Enrol as a student: </a:t>
            </a:r>
          </a:p>
          <a:p>
            <a:pPr lvl="1">
              <a:lnSpc>
                <a:spcPct val="120000"/>
              </a:lnSpc>
            </a:pPr>
            <a:r>
              <a:rPr lang="en-AU" sz="3200" dirty="0"/>
              <a:t>Some universities have ‘enrolment periods’ (times of year during which you can enrol). Check with your university for details.</a:t>
            </a:r>
          </a:p>
          <a:p>
            <a:pPr lvl="1">
              <a:lnSpc>
                <a:spcPct val="120000"/>
              </a:lnSpc>
            </a:pPr>
            <a:r>
              <a:rPr lang="en-AU" sz="3200" dirty="0"/>
              <a:t>If you need to wait for an enrolment period, start reading/writing while you wait.</a:t>
            </a:r>
          </a:p>
          <a:p>
            <a:pPr lvl="1">
              <a:lnSpc>
                <a:spcPct val="120000"/>
              </a:lnSpc>
            </a:pPr>
            <a:r>
              <a:rPr lang="en-AU" sz="3200" dirty="0"/>
              <a:t>Part time/full time? </a:t>
            </a:r>
          </a:p>
          <a:p>
            <a:pPr>
              <a:lnSpc>
                <a:spcPct val="120000"/>
              </a:lnSpc>
            </a:pP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Getting started: </a:t>
            </a:r>
            <a:r>
              <a:rPr lang="en-AU" dirty="0"/>
              <a:t>N</a:t>
            </a:r>
            <a:r>
              <a:rPr lang="en-AU" dirty="0" smtClean="0"/>
              <a:t>ext </a:t>
            </a:r>
            <a:r>
              <a:rPr lang="en-AU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300379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dirty="0">
                <a:solidFill>
                  <a:srgbClr val="0070C0"/>
                </a:solidFill>
              </a:rPr>
              <a:t>Once you have locked in a supervisor: </a:t>
            </a:r>
            <a:endParaRPr lang="en-AU" dirty="0" smtClean="0"/>
          </a:p>
          <a:p>
            <a:pPr>
              <a:lnSpc>
                <a:spcPct val="120000"/>
              </a:lnSpc>
            </a:pPr>
            <a:r>
              <a:rPr lang="en-AU" sz="1700" dirty="0" smtClean="0"/>
              <a:t>Narrow </a:t>
            </a:r>
            <a:r>
              <a:rPr lang="en-AU" sz="1700" dirty="0"/>
              <a:t>down research questions and design studies</a:t>
            </a:r>
          </a:p>
          <a:p>
            <a:pPr>
              <a:lnSpc>
                <a:spcPct val="120000"/>
              </a:lnSpc>
            </a:pPr>
            <a:r>
              <a:rPr lang="en-AU" sz="1700" dirty="0"/>
              <a:t>Create a time-line for completion </a:t>
            </a:r>
          </a:p>
          <a:p>
            <a:pPr>
              <a:lnSpc>
                <a:spcPct val="120000"/>
              </a:lnSpc>
            </a:pPr>
            <a:r>
              <a:rPr lang="en-AU" sz="1700" dirty="0"/>
              <a:t>Apply for ethics clearance</a:t>
            </a:r>
          </a:p>
          <a:p>
            <a:pPr>
              <a:lnSpc>
                <a:spcPct val="120000"/>
              </a:lnSpc>
            </a:pPr>
            <a:r>
              <a:rPr lang="en-AU" sz="1700" dirty="0"/>
              <a:t>Look for research funding/scholarships</a:t>
            </a:r>
          </a:p>
          <a:p>
            <a:pPr>
              <a:lnSpc>
                <a:spcPct val="120000"/>
              </a:lnSpc>
            </a:pPr>
            <a:r>
              <a:rPr lang="en-AU" sz="1700" dirty="0"/>
              <a:t>Get started and keep to your timeline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Getting </a:t>
            </a:r>
            <a:r>
              <a:rPr lang="en-AU" dirty="0"/>
              <a:t>started: Next </a:t>
            </a:r>
            <a:r>
              <a:rPr lang="en-AU" dirty="0" smtClean="0"/>
              <a:t>steps (</a:t>
            </a:r>
            <a:r>
              <a:rPr lang="en-AU" dirty="0" err="1" smtClean="0"/>
              <a:t>cont</a:t>
            </a:r>
            <a:r>
              <a:rPr lang="en-AU" dirty="0" smtClean="0"/>
              <a:t>…)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391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3324"/>
            <a:ext cx="8579296" cy="44416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Plan to develop skills: </a:t>
            </a:r>
          </a:p>
          <a:p>
            <a:r>
              <a:rPr lang="en-AU" sz="1600" dirty="0" smtClean="0"/>
              <a:t>Know how to find &amp; manage research evidence</a:t>
            </a:r>
          </a:p>
          <a:p>
            <a:pPr lvl="1"/>
            <a:r>
              <a:rPr lang="en-AU" sz="1300" dirty="0" smtClean="0"/>
              <a:t>Library workshops: CIAP &amp; Endnote workshops</a:t>
            </a:r>
          </a:p>
          <a:p>
            <a:r>
              <a:rPr lang="en-AU" sz="1600" dirty="0" smtClean="0"/>
              <a:t>Know how to critically appraise literature</a:t>
            </a:r>
          </a:p>
          <a:p>
            <a:pPr lvl="1"/>
            <a:r>
              <a:rPr lang="en-AU" sz="1300" dirty="0" smtClean="0"/>
              <a:t>Systematic review/meta-analysis workshop</a:t>
            </a:r>
          </a:p>
          <a:p>
            <a:r>
              <a:rPr lang="en-AU" sz="1600" dirty="0" smtClean="0"/>
              <a:t>Know how to analyse and present data</a:t>
            </a:r>
          </a:p>
          <a:p>
            <a:pPr lvl="1"/>
            <a:r>
              <a:rPr lang="en-AU" sz="1300" dirty="0" smtClean="0"/>
              <a:t>Qualitative and quantitative analysis workshops; Data visualisation workshop</a:t>
            </a:r>
          </a:p>
          <a:p>
            <a:pPr lvl="1"/>
            <a:r>
              <a:rPr lang="en-AU" sz="1300" dirty="0" smtClean="0"/>
              <a:t>Present your proposal and findings as much as you can</a:t>
            </a:r>
          </a:p>
          <a:p>
            <a:r>
              <a:rPr lang="en-AU" sz="1600" dirty="0" smtClean="0"/>
              <a:t>Know how to write</a:t>
            </a:r>
          </a:p>
          <a:p>
            <a:pPr lvl="1"/>
            <a:r>
              <a:rPr lang="en-AU" sz="1300" dirty="0" smtClean="0"/>
              <a:t>Writing workshops</a:t>
            </a:r>
          </a:p>
          <a:p>
            <a:r>
              <a:rPr lang="en-AU" sz="1600" dirty="0" smtClean="0"/>
              <a:t>Learn to understand the research of others (essential!!!)</a:t>
            </a:r>
          </a:p>
          <a:p>
            <a:pPr lvl="1"/>
            <a:r>
              <a:rPr lang="en-AU" sz="1300" dirty="0" smtClean="0"/>
              <a:t>Go to LOTS of research seminars </a:t>
            </a:r>
          </a:p>
          <a:p>
            <a:endParaRPr lang="en-AU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Getting </a:t>
            </a:r>
            <a:r>
              <a:rPr lang="en-AU" dirty="0"/>
              <a:t>started: Next steps (</a:t>
            </a:r>
            <a:r>
              <a:rPr lang="en-AU" dirty="0" err="1"/>
              <a:t>cont</a:t>
            </a:r>
            <a:r>
              <a:rPr lang="en-AU" dirty="0"/>
              <a:t>…)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3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7380"/>
            <a:ext cx="8229600" cy="3368033"/>
          </a:xfrm>
        </p:spPr>
        <p:txBody>
          <a:bodyPr/>
          <a:lstStyle/>
          <a:p>
            <a:r>
              <a:rPr lang="en-AU" sz="1600" dirty="0"/>
              <a:t>It won’t be easy but you will learn a great deal</a:t>
            </a:r>
          </a:p>
          <a:p>
            <a:r>
              <a:rPr lang="en-AU" sz="1600" dirty="0"/>
              <a:t>If you stick to your timeline, the end will always be in sight</a:t>
            </a:r>
          </a:p>
          <a:p>
            <a:r>
              <a:rPr lang="en-AU" sz="1600" dirty="0"/>
              <a:t>Your research will enrich your clinical practice. </a:t>
            </a:r>
          </a:p>
          <a:p>
            <a:r>
              <a:rPr lang="en-AU" sz="1600" dirty="0"/>
              <a:t>Your patients and colleagues want you to succeed</a:t>
            </a:r>
          </a:p>
          <a:p>
            <a:r>
              <a:rPr lang="en-AU" sz="1600" dirty="0"/>
              <a:t>Your contribution to research is recognised and appreciated by SWSLHD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Words of encouragement</a:t>
            </a:r>
          </a:p>
        </p:txBody>
      </p:sp>
    </p:spTree>
    <p:extLst>
      <p:ext uri="{BB962C8B-B14F-4D97-AF65-F5344CB8AC3E}">
        <p14:creationId xmlns:p14="http://schemas.microsoft.com/office/powerpoint/2010/main" val="152309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1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1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689"/>
            <a:ext cx="8229600" cy="3960099"/>
          </a:xfrm>
        </p:spPr>
        <p:txBody>
          <a:bodyPr>
            <a:normAutofit fontScale="92500" lnSpcReduction="20000"/>
          </a:bodyPr>
          <a:lstStyle/>
          <a:p>
            <a:r>
              <a:rPr lang="en-AU" sz="1900" dirty="0"/>
              <a:t>You have a burning clinical question that you want to answer</a:t>
            </a:r>
          </a:p>
          <a:p>
            <a:r>
              <a:rPr lang="en-AU" sz="1900" dirty="0"/>
              <a:t>Your patients need you to be an evidence-based clinician, and for you that means contributing new knowledge to the field</a:t>
            </a:r>
          </a:p>
          <a:p>
            <a:r>
              <a:rPr lang="en-AU" sz="1900" dirty="0"/>
              <a:t>Doing research is incorporated into some job descriptions</a:t>
            </a:r>
          </a:p>
          <a:p>
            <a:r>
              <a:rPr lang="en-AU" sz="1900" dirty="0"/>
              <a:t>To gain skills that you can’t learn solely ‘on the job’</a:t>
            </a:r>
          </a:p>
          <a:p>
            <a:r>
              <a:rPr lang="en-AU" sz="1900" dirty="0"/>
              <a:t>To change your career pathway/ improve your prospects</a:t>
            </a:r>
          </a:p>
          <a:p>
            <a:r>
              <a:rPr lang="en-AU" sz="1900" dirty="0"/>
              <a:t>To challenge yourself</a:t>
            </a:r>
          </a:p>
          <a:p>
            <a:r>
              <a:rPr lang="en-AU" sz="1900" dirty="0"/>
              <a:t>To keep your brain stimulated</a:t>
            </a:r>
          </a:p>
          <a:p>
            <a:r>
              <a:rPr lang="en-AU" sz="1900" dirty="0"/>
              <a:t>Because it’s there! </a:t>
            </a:r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Why do a research degree?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8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9689"/>
            <a:ext cx="8229600" cy="3888091"/>
          </a:xfrm>
        </p:spPr>
        <p:txBody>
          <a:bodyPr>
            <a:normAutofit/>
          </a:bodyPr>
          <a:lstStyle/>
          <a:p>
            <a:r>
              <a:rPr lang="en-AU" sz="1600" dirty="0"/>
              <a:t>Design, conduct, and complete, an original research project, and write it up as a thesis. </a:t>
            </a:r>
          </a:p>
          <a:p>
            <a:r>
              <a:rPr lang="en-AU" sz="1600" dirty="0"/>
              <a:t>Supervised by university academic(s) who whose job is to advise you about each stage of your project.</a:t>
            </a:r>
          </a:p>
          <a:p>
            <a:r>
              <a:rPr lang="en-AU" sz="1600" dirty="0"/>
              <a:t>No classes to attend</a:t>
            </a:r>
          </a:p>
          <a:p>
            <a:r>
              <a:rPr lang="en-AU" sz="1600" dirty="0"/>
              <a:t>No exams or assignments</a:t>
            </a:r>
          </a:p>
          <a:p>
            <a:r>
              <a:rPr lang="en-AU" sz="1600" dirty="0"/>
              <a:t>Meet regularly with your supervisor(s) </a:t>
            </a:r>
          </a:p>
          <a:p>
            <a:r>
              <a:rPr lang="en-AU" sz="1600" dirty="0"/>
              <a:t>It is your responsibility to keep the project progressing</a:t>
            </a:r>
          </a:p>
          <a:p>
            <a:r>
              <a:rPr lang="en-AU" sz="1600" dirty="0"/>
              <a:t>D</a:t>
            </a:r>
            <a:r>
              <a:rPr lang="en-AU" sz="1600" dirty="0" smtClean="0"/>
              <a:t>eadlines include </a:t>
            </a:r>
            <a:r>
              <a:rPr lang="en-AU" sz="1600" dirty="0"/>
              <a:t>the final completion </a:t>
            </a:r>
            <a:r>
              <a:rPr lang="en-AU" sz="1600" dirty="0" smtClean="0"/>
              <a:t>date, agreed </a:t>
            </a:r>
            <a:r>
              <a:rPr lang="en-AU" sz="1600" dirty="0"/>
              <a:t>dates for annual </a:t>
            </a:r>
            <a:r>
              <a:rPr lang="en-AU" sz="1600" dirty="0" smtClean="0"/>
              <a:t>reviews and presentations etc. </a:t>
            </a:r>
            <a:endParaRPr lang="en-AU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What’s involved? </a:t>
            </a:r>
          </a:p>
        </p:txBody>
      </p:sp>
    </p:spTree>
    <p:extLst>
      <p:ext uri="{BB962C8B-B14F-4D97-AF65-F5344CB8AC3E}">
        <p14:creationId xmlns:p14="http://schemas.microsoft.com/office/powerpoint/2010/main" val="253070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340"/>
            <a:ext cx="8229600" cy="41764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sz="3600" dirty="0"/>
              <a:t>Masters by research: Produce a supervised thesis. </a:t>
            </a:r>
          </a:p>
          <a:p>
            <a:pPr lvl="1"/>
            <a:r>
              <a:rPr lang="en-AU" sz="2500" dirty="0"/>
              <a:t>Completion time: 1-2 years (full-time)</a:t>
            </a:r>
          </a:p>
          <a:p>
            <a:pPr lvl="1"/>
            <a:r>
              <a:rPr lang="en-AU" sz="2500" dirty="0"/>
              <a:t>Suitable for: </a:t>
            </a:r>
          </a:p>
          <a:p>
            <a:pPr lvl="2"/>
            <a:r>
              <a:rPr lang="en-AU" sz="2500" dirty="0"/>
              <a:t>Clinicians without prerequisites in research methods</a:t>
            </a:r>
          </a:p>
          <a:p>
            <a:pPr lvl="2"/>
            <a:r>
              <a:rPr lang="en-AU" sz="2500" dirty="0"/>
              <a:t>Clinicians who want to ‘start out small’ or who have limited time</a:t>
            </a:r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r>
              <a:rPr lang="en-AU" sz="3600" dirty="0"/>
              <a:t>Doctor of Philosophy (PhD): Produce a large supervised thesis. </a:t>
            </a:r>
          </a:p>
          <a:p>
            <a:pPr lvl="1"/>
            <a:r>
              <a:rPr lang="en-AU" sz="2500" dirty="0"/>
              <a:t>Completion time: 3 years (full-time)</a:t>
            </a:r>
          </a:p>
          <a:p>
            <a:pPr lvl="1"/>
            <a:r>
              <a:rPr lang="en-AU" sz="2500" dirty="0"/>
              <a:t>Suitable for: </a:t>
            </a:r>
          </a:p>
          <a:p>
            <a:pPr lvl="2"/>
            <a:r>
              <a:rPr lang="en-AU" dirty="0"/>
              <a:t>Clinicians with research experience and prerequisite research skills</a:t>
            </a:r>
          </a:p>
          <a:p>
            <a:pPr lvl="2"/>
            <a:r>
              <a:rPr lang="en-AU" dirty="0"/>
              <a:t>Clinicians who have time to pursue a larger research agenda</a:t>
            </a:r>
          </a:p>
          <a:p>
            <a:pPr lvl="2"/>
            <a:r>
              <a:rPr lang="en-AU" dirty="0"/>
              <a:t>Clinicians who have completed part of a Masters by research and are eligible to transfer to PhD. 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Types of research degree </a:t>
            </a:r>
          </a:p>
        </p:txBody>
      </p:sp>
    </p:spTree>
    <p:extLst>
      <p:ext uri="{BB962C8B-B14F-4D97-AF65-F5344CB8AC3E}">
        <p14:creationId xmlns:p14="http://schemas.microsoft.com/office/powerpoint/2010/main" val="37539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7340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Develop </a:t>
            </a:r>
            <a:r>
              <a:rPr lang="en-AU" dirty="0">
                <a:solidFill>
                  <a:srgbClr val="0070C0"/>
                </a:solidFill>
              </a:rPr>
              <a:t>an idea of what you want to do a project on. </a:t>
            </a:r>
          </a:p>
          <a:p>
            <a:r>
              <a:rPr lang="en-AU" sz="1600" dirty="0" smtClean="0"/>
              <a:t>Your </a:t>
            </a:r>
            <a:r>
              <a:rPr lang="en-AU" sz="1600" dirty="0"/>
              <a:t>idea does not need to be </a:t>
            </a:r>
            <a:r>
              <a:rPr lang="en-AU" sz="1600" dirty="0" smtClean="0"/>
              <a:t>polished (yet). </a:t>
            </a:r>
          </a:p>
          <a:p>
            <a:r>
              <a:rPr lang="en-AU" sz="1600" dirty="0" smtClean="0"/>
              <a:t>Ideas </a:t>
            </a:r>
            <a:r>
              <a:rPr lang="en-AU" sz="1600" dirty="0"/>
              <a:t>can come from:</a:t>
            </a:r>
          </a:p>
          <a:p>
            <a:pPr lvl="1"/>
            <a:r>
              <a:rPr lang="en-AU" sz="1400" dirty="0"/>
              <a:t>A clinical observation/question you want to pursue</a:t>
            </a:r>
          </a:p>
          <a:p>
            <a:pPr lvl="1"/>
            <a:r>
              <a:rPr lang="en-AU" sz="1400" dirty="0"/>
              <a:t>A paper you found interesting/controversial</a:t>
            </a:r>
          </a:p>
          <a:p>
            <a:pPr lvl="1"/>
            <a:r>
              <a:rPr lang="en-AU" sz="1400" dirty="0"/>
              <a:t>Something that is lacking/requires improvement in your health service</a:t>
            </a:r>
          </a:p>
          <a:p>
            <a:pPr lvl="1"/>
            <a:r>
              <a:rPr lang="en-AU" sz="1400" dirty="0"/>
              <a:t>Something your team is interested </a:t>
            </a:r>
            <a:r>
              <a:rPr lang="en-AU" sz="1400" dirty="0" smtClean="0"/>
              <a:t>in</a:t>
            </a:r>
          </a:p>
          <a:p>
            <a:r>
              <a:rPr lang="en-AU" sz="1600" dirty="0" smtClean="0"/>
              <a:t>You need to be passionate about it!</a:t>
            </a:r>
            <a:endParaRPr lang="en-AU" sz="1600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Getting started: developing an idea</a:t>
            </a:r>
          </a:p>
        </p:txBody>
      </p:sp>
    </p:spTree>
    <p:extLst>
      <p:ext uri="{BB962C8B-B14F-4D97-AF65-F5344CB8AC3E}">
        <p14:creationId xmlns:p14="http://schemas.microsoft.com/office/powerpoint/2010/main" val="28254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Do </a:t>
            </a:r>
            <a:r>
              <a:rPr lang="en-AU" dirty="0">
                <a:solidFill>
                  <a:srgbClr val="0070C0"/>
                </a:solidFill>
              </a:rPr>
              <a:t>some reading. </a:t>
            </a:r>
          </a:p>
          <a:p>
            <a:pPr lvl="1"/>
            <a:r>
              <a:rPr lang="en-AU" sz="1600" dirty="0"/>
              <a:t>Look at some key papers and new literature in the area of interest</a:t>
            </a:r>
          </a:p>
          <a:p>
            <a:pPr lvl="1"/>
            <a:r>
              <a:rPr lang="en-AU" sz="1600" dirty="0"/>
              <a:t>Get a feel for new ideas/controversies/culture shifts </a:t>
            </a:r>
          </a:p>
          <a:p>
            <a:pPr lvl="1"/>
            <a:r>
              <a:rPr lang="en-AU" sz="1600" dirty="0"/>
              <a:t>Get to know </a:t>
            </a:r>
            <a:r>
              <a:rPr lang="en-AU" sz="1600" dirty="0" smtClean="0"/>
              <a:t>the </a:t>
            </a:r>
            <a:r>
              <a:rPr lang="en-AU" sz="1600" dirty="0"/>
              <a:t>key authors in the area </a:t>
            </a:r>
            <a:endParaRPr lang="en-AU" sz="1600" dirty="0" smtClean="0"/>
          </a:p>
          <a:p>
            <a:pPr lvl="1"/>
            <a:r>
              <a:rPr lang="en-AU" sz="1600" dirty="0" smtClean="0"/>
              <a:t>Look </a:t>
            </a:r>
            <a:r>
              <a:rPr lang="en-AU" sz="1600" dirty="0"/>
              <a:t>at abstracts from recent key conferences in the area. What is the current thinking? What techniques are being used?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Getting </a:t>
            </a:r>
            <a:r>
              <a:rPr lang="en-AU" dirty="0"/>
              <a:t>started: developing an idea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429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5333"/>
            <a:ext cx="8229600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Look </a:t>
            </a:r>
            <a:r>
              <a:rPr lang="en-AU" dirty="0">
                <a:solidFill>
                  <a:srgbClr val="0070C0"/>
                </a:solidFill>
              </a:rPr>
              <a:t>for university academic(s) who could supervise you</a:t>
            </a:r>
          </a:p>
          <a:p>
            <a:r>
              <a:rPr lang="en-AU" dirty="0"/>
              <a:t>How many supervisors? </a:t>
            </a:r>
          </a:p>
          <a:p>
            <a:pPr lvl="1"/>
            <a:r>
              <a:rPr lang="en-AU" dirty="0"/>
              <a:t>Varies between institutions—check the guidelines</a:t>
            </a:r>
          </a:p>
          <a:p>
            <a:pPr lvl="1"/>
            <a:r>
              <a:rPr lang="en-AU" dirty="0"/>
              <a:t>Typically a primary supervisor and at least one co-supervisor</a:t>
            </a:r>
          </a:p>
          <a:p>
            <a:pPr lvl="1"/>
            <a:r>
              <a:rPr lang="en-AU" dirty="0"/>
              <a:t>Potential for including an industry expert (e.g., a senior clinician) </a:t>
            </a:r>
          </a:p>
          <a:p>
            <a:r>
              <a:rPr lang="en-AU" dirty="0" smtClean="0"/>
              <a:t>Where do I start looking? </a:t>
            </a:r>
            <a:endParaRPr lang="en-AU" dirty="0"/>
          </a:p>
          <a:p>
            <a:pPr lvl="1"/>
            <a:r>
              <a:rPr lang="en-AU" dirty="0"/>
              <a:t>Local authors of the studies you have read</a:t>
            </a:r>
          </a:p>
          <a:p>
            <a:pPr lvl="1"/>
            <a:r>
              <a:rPr lang="en-AU" dirty="0"/>
              <a:t>Search websites of local and interstate universities</a:t>
            </a:r>
          </a:p>
          <a:p>
            <a:pPr lvl="2"/>
            <a:r>
              <a:rPr lang="en-AU" sz="1400" dirty="0"/>
              <a:t>(an interstate supervisor can be workable, but it is advisable to also have local supervisors who can oversee day-to-day issues with the project)</a:t>
            </a:r>
          </a:p>
          <a:p>
            <a:pPr lvl="1"/>
            <a:r>
              <a:rPr lang="en-AU" dirty="0"/>
              <a:t>Ask around among your colleagues regarding university connections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Getting </a:t>
            </a:r>
            <a:r>
              <a:rPr lang="en-AU" dirty="0" smtClean="0"/>
              <a:t>started: finding a supervisor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864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9689"/>
            <a:ext cx="8229600" cy="36720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Who? </a:t>
            </a:r>
          </a:p>
          <a:p>
            <a:r>
              <a:rPr lang="en-AU" dirty="0"/>
              <a:t>Target someone who: </a:t>
            </a:r>
          </a:p>
          <a:p>
            <a:pPr lvl="1"/>
            <a:r>
              <a:rPr lang="en-AU" dirty="0"/>
              <a:t>Has expertise around the area you want to research</a:t>
            </a:r>
          </a:p>
          <a:p>
            <a:pPr lvl="1"/>
            <a:r>
              <a:rPr lang="en-AU" dirty="0"/>
              <a:t>Has experience in research and student supervision (look at their staff profile to find out) </a:t>
            </a:r>
          </a:p>
          <a:p>
            <a:pPr lvl="1"/>
            <a:r>
              <a:rPr lang="en-AU" dirty="0"/>
              <a:t>Has the skills/knowledge needed</a:t>
            </a:r>
          </a:p>
          <a:p>
            <a:pPr lvl="1"/>
            <a:r>
              <a:rPr lang="en-AU" dirty="0"/>
              <a:t>Suits your availability/is like-minded/has a complementary work ethic/suits your learning style.</a:t>
            </a:r>
          </a:p>
          <a:p>
            <a:r>
              <a:rPr lang="en-AU" dirty="0"/>
              <a:t>These aspects of your supervisor, rather than the prestige of the institution, is the most important consideration.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Getting </a:t>
            </a:r>
            <a:r>
              <a:rPr lang="en-AU" dirty="0" smtClean="0"/>
              <a:t>started: finding a supervisor (</a:t>
            </a:r>
            <a:r>
              <a:rPr lang="en-AU" dirty="0" err="1" smtClean="0"/>
              <a:t>cont</a:t>
            </a:r>
            <a:r>
              <a:rPr lang="en-AU" dirty="0" smtClean="0"/>
              <a:t>…)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654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341"/>
            <a:ext cx="8229600" cy="41044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2900" dirty="0">
                <a:solidFill>
                  <a:srgbClr val="0070C0"/>
                </a:solidFill>
              </a:rPr>
              <a:t>Send an email/phone to arrange a meeting</a:t>
            </a:r>
            <a:r>
              <a:rPr lang="en-AU" sz="29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AU" sz="2600" dirty="0" smtClean="0"/>
              <a:t>Tell </a:t>
            </a:r>
            <a:r>
              <a:rPr lang="en-AU" sz="2600" dirty="0"/>
              <a:t>them about: </a:t>
            </a:r>
          </a:p>
          <a:p>
            <a:pPr lvl="1"/>
            <a:r>
              <a:rPr lang="en-AU" dirty="0"/>
              <a:t>your clinical and research interests</a:t>
            </a:r>
          </a:p>
          <a:p>
            <a:pPr lvl="1"/>
            <a:r>
              <a:rPr lang="en-AU" dirty="0"/>
              <a:t>the reading you have been doing</a:t>
            </a:r>
          </a:p>
          <a:p>
            <a:pPr lvl="1"/>
            <a:r>
              <a:rPr lang="en-AU" dirty="0"/>
              <a:t>why you think they would be a suitable supervisor for you</a:t>
            </a:r>
          </a:p>
          <a:p>
            <a:r>
              <a:rPr lang="en-AU" sz="2600" dirty="0"/>
              <a:t>Ask them about: </a:t>
            </a:r>
          </a:p>
          <a:p>
            <a:pPr lvl="1"/>
            <a:r>
              <a:rPr lang="en-AU" sz="2000" dirty="0"/>
              <a:t>their current research interests</a:t>
            </a:r>
          </a:p>
          <a:p>
            <a:pPr lvl="1"/>
            <a:r>
              <a:rPr lang="en-AU" sz="2000" dirty="0"/>
              <a:t>their current research students</a:t>
            </a:r>
          </a:p>
          <a:p>
            <a:pPr lvl="1"/>
            <a:r>
              <a:rPr lang="en-AU" sz="2000" dirty="0"/>
              <a:t>their current research funding and collaborations</a:t>
            </a:r>
          </a:p>
          <a:p>
            <a:r>
              <a:rPr lang="en-AU" sz="2600" dirty="0"/>
              <a:t>See if you meet each other’s needs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Getting started: Meeting </a:t>
            </a:r>
            <a:r>
              <a:rPr lang="en-AU" dirty="0"/>
              <a:t>a potential supervisor</a:t>
            </a:r>
          </a:p>
        </p:txBody>
      </p:sp>
    </p:spTree>
    <p:extLst>
      <p:ext uri="{BB962C8B-B14F-4D97-AF65-F5344CB8AC3E}">
        <p14:creationId xmlns:p14="http://schemas.microsoft.com/office/powerpoint/2010/main" val="2353301286"/>
      </p:ext>
    </p:extLst>
  </p:cSld>
  <p:clrMapOvr>
    <a:masterClrMapping/>
  </p:clrMapOvr>
</p:sld>
</file>

<file path=ppt/theme/theme1.xml><?xml version="1.0" encoding="utf-8"?>
<a:theme xmlns:a="http://schemas.openxmlformats.org/drawingml/2006/main" name="SWSRHUB_USYD_ING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3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WSRHUB_USYD_ING_PPT" id="{C3EFF283-19B7-F84A-9101-F658B4D3CA3A}" vid="{9AC6FE1F-342A-A949-BDA7-A6F4CA1802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SWSRHUB_USYD_ING_PPT</Template>
  <TotalTime>53</TotalTime>
  <Words>928</Words>
  <Application>Microsoft Office PowerPoint</Application>
  <PresentationFormat>On-screen Show (16:10)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SWSRHUB_USYD_ING_PPT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SLHN &amp; SWSLHN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Dennis</dc:creator>
  <cp:lastModifiedBy>Joanna Kidd</cp:lastModifiedBy>
  <cp:revision>10</cp:revision>
  <dcterms:created xsi:type="dcterms:W3CDTF">2018-03-22T00:04:15Z</dcterms:created>
  <dcterms:modified xsi:type="dcterms:W3CDTF">2018-05-15T01:44:16Z</dcterms:modified>
</cp:coreProperties>
</file>